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sldIdLst>
    <p:sldId id="268" r:id="rId2"/>
    <p:sldId id="265" r:id="rId3"/>
  </p:sldIdLst>
  <p:sldSz cx="9906000" cy="6858000" type="A4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6240" userDrawn="1">
          <p15:clr>
            <a:srgbClr val="A4A3A4"/>
          </p15:clr>
        </p15:guide>
        <p15:guide id="3" pos="388" userDrawn="1">
          <p15:clr>
            <a:srgbClr val="A4A3A4"/>
          </p15:clr>
        </p15:guide>
        <p15:guide id="4" pos="6107" userDrawn="1">
          <p15:clr>
            <a:srgbClr val="A4A3A4"/>
          </p15:clr>
        </p15:guide>
        <p15:guide id="5" orient="horz" userDrawn="1">
          <p15:clr>
            <a:srgbClr val="A4A3A4"/>
          </p15:clr>
        </p15:guide>
        <p15:guide id="6" orient="horz" pos="4320" userDrawn="1">
          <p15:clr>
            <a:srgbClr val="A4A3A4"/>
          </p15:clr>
        </p15:guide>
        <p15:guide id="7" orient="horz" pos="205" userDrawn="1">
          <p15:clr>
            <a:srgbClr val="A4A3A4"/>
          </p15:clr>
        </p15:guide>
        <p15:guide id="8" orient="horz" pos="1162" userDrawn="1">
          <p15:clr>
            <a:srgbClr val="A4A3A4"/>
          </p15:clr>
        </p15:guide>
        <p15:guide id="9" orient="horz" pos="1207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orient="horz" pos="2205" userDrawn="1">
          <p15:clr>
            <a:srgbClr val="A4A3A4"/>
          </p15:clr>
        </p15:guide>
        <p15:guide id="12" orient="horz" pos="3177" userDrawn="1">
          <p15:clr>
            <a:srgbClr val="A4A3A4"/>
          </p15:clr>
        </p15:guide>
        <p15:guide id="13" orient="horz" pos="3239" userDrawn="1">
          <p15:clr>
            <a:srgbClr val="A4A3A4"/>
          </p15:clr>
        </p15:guide>
        <p15:guide id="14" orient="horz" pos="41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609F1D-46E4-4705-81A4-CCD093FD8FDA}" v="1" dt="2024-06-02T15:53:22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2304" y="768"/>
      </p:cViewPr>
      <p:guideLst>
        <p:guide/>
        <p:guide pos="6240"/>
        <p:guide pos="388"/>
        <p:guide pos="6107"/>
        <p:guide orient="horz"/>
        <p:guide orient="horz" pos="4320"/>
        <p:guide orient="horz" pos="205"/>
        <p:guide orient="horz" pos="1162"/>
        <p:guide orient="horz" pos="1207"/>
        <p:guide orient="horz" pos="2160"/>
        <p:guide orient="horz" pos="2205"/>
        <p:guide orient="horz" pos="3177"/>
        <p:guide orient="horz" pos="3239"/>
        <p:guide orient="horz" pos="41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BF53443-AE6B-4237-ACFB-BB39450A1AC4}" type="datetimeFigureOut">
              <a:rPr lang="en-GB" smtClean="0"/>
              <a:t>02/06/2024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7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606A683-7942-4936-B284-1C200FE3F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05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3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0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5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2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56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7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0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2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9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3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8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0" y="4063"/>
            <a:ext cx="98299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TASK</a:t>
            </a:r>
            <a:endParaRPr lang="en-US" sz="15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E88361-2A09-3667-3C0D-7C6A9C1E9A6D}"/>
              </a:ext>
            </a:extLst>
          </p:cNvPr>
          <p:cNvSpPr/>
          <p:nvPr/>
        </p:nvSpPr>
        <p:spPr>
          <a:xfrm>
            <a:off x="982997" y="-1"/>
            <a:ext cx="892300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Answer chain.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F2B21-CE3B-2373-8AC0-29F583AA52FA}"/>
              </a:ext>
            </a:extLst>
          </p:cNvPr>
          <p:cNvSpPr txBox="1"/>
          <p:nvPr/>
        </p:nvSpPr>
        <p:spPr>
          <a:xfrm>
            <a:off x="7258931" y="26636"/>
            <a:ext cx="2338348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F0857D93-9605-3556-F7BB-77A67BA30B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9362643"/>
                  </p:ext>
                </p:extLst>
              </p:nvPr>
            </p:nvGraphicFramePr>
            <p:xfrm>
              <a:off x="252507" y="429626"/>
              <a:ext cx="9442357" cy="622041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88471">
                      <a:extLst>
                        <a:ext uri="{9D8B030D-6E8A-4147-A177-3AD203B41FA5}">
                          <a16:colId xmlns:a16="http://schemas.microsoft.com/office/drawing/2014/main" val="982641904"/>
                        </a:ext>
                      </a:extLst>
                    </a:gridCol>
                    <a:gridCol w="1888471">
                      <a:extLst>
                        <a:ext uri="{9D8B030D-6E8A-4147-A177-3AD203B41FA5}">
                          <a16:colId xmlns:a16="http://schemas.microsoft.com/office/drawing/2014/main" val="2241712064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2066718792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1856045857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1378012427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999778772"/>
                        </a:ext>
                      </a:extLst>
                    </a:gridCol>
                    <a:gridCol w="1888471">
                      <a:extLst>
                        <a:ext uri="{9D8B030D-6E8A-4147-A177-3AD203B41FA5}">
                          <a16:colId xmlns:a16="http://schemas.microsoft.com/office/drawing/2014/main" val="3472050470"/>
                        </a:ext>
                      </a:extLst>
                    </a:gridCol>
                  </a:tblGrid>
                  <a:tr h="3137157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Solve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e>
                                </m:d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=12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Find the median of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3, 7, 1, 4, 12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br>
                            <a:rPr lang="en-GB" sz="1200" dirty="0"/>
                          </a:br>
                          <a:r>
                            <a:rPr lang="en-GB" sz="1200" dirty="0"/>
                            <a:t>leaving</a:t>
                          </a:r>
                          <a:r>
                            <a:rPr lang="en-GB" sz="1200" baseline="0" dirty="0"/>
                            <a:t> your answer as a mixed number.</a:t>
                          </a:r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200" dirty="0"/>
                            <a:t>The area of this triangle is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sz="12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200" b="0" i="0" smtClean="0"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2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200" dirty="0"/>
                        </a:p>
                        <a:p>
                          <a:r>
                            <a:rPr lang="en-GB" sz="1200" dirty="0"/>
                            <a:t>Find its height.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Is 387248 divisible by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GB" sz="1200" dirty="0"/>
                            <a:t>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Explain your answer.</a:t>
                          </a:r>
                        </a:p>
                        <a:p>
                          <a:endParaRPr lang="en-GB" sz="12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1182476"/>
                      </a:ext>
                    </a:extLst>
                  </a:tr>
                  <a:tr h="308325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The points plotted form three vertices of a rectangle PQRS.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Point S has the coordinates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200" dirty="0"/>
                            <a:t>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oMath>
                          </a14:m>
                          <a:r>
                            <a:rPr lang="en-GB" sz="1200" dirty="0"/>
                            <a:t> and</a:t>
                          </a:r>
                          <a:r>
                            <a:rPr lang="en-GB" sz="12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endParaRPr lang="en-GB" sz="1200" dirty="0"/>
                        </a:p>
                        <a:p>
                          <a:endParaRPr lang="en-GB" sz="1200" dirty="0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200" dirty="0"/>
                            <a:t>Reflect the triangle in the line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1739436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F0857D93-9605-3556-F7BB-77A67BA30B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9362643"/>
                  </p:ext>
                </p:extLst>
              </p:nvPr>
            </p:nvGraphicFramePr>
            <p:xfrm>
              <a:off x="252507" y="429626"/>
              <a:ext cx="9442357" cy="622041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88471">
                      <a:extLst>
                        <a:ext uri="{9D8B030D-6E8A-4147-A177-3AD203B41FA5}">
                          <a16:colId xmlns:a16="http://schemas.microsoft.com/office/drawing/2014/main" val="982641904"/>
                        </a:ext>
                      </a:extLst>
                    </a:gridCol>
                    <a:gridCol w="1888471">
                      <a:extLst>
                        <a:ext uri="{9D8B030D-6E8A-4147-A177-3AD203B41FA5}">
                          <a16:colId xmlns:a16="http://schemas.microsoft.com/office/drawing/2014/main" val="2241712064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2066718792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1856045857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1378012427"/>
                        </a:ext>
                      </a:extLst>
                    </a:gridCol>
                    <a:gridCol w="944236">
                      <a:extLst>
                        <a:ext uri="{9D8B030D-6E8A-4147-A177-3AD203B41FA5}">
                          <a16:colId xmlns:a16="http://schemas.microsoft.com/office/drawing/2014/main" val="999778772"/>
                        </a:ext>
                      </a:extLst>
                    </a:gridCol>
                    <a:gridCol w="1888471">
                      <a:extLst>
                        <a:ext uri="{9D8B030D-6E8A-4147-A177-3AD203B41FA5}">
                          <a16:colId xmlns:a16="http://schemas.microsoft.com/office/drawing/2014/main" val="3472050470"/>
                        </a:ext>
                      </a:extLst>
                    </a:gridCol>
                  </a:tblGrid>
                  <a:tr h="313715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3" t="-194" r="-400645" b="-98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3" t="-194" r="-300645" b="-98641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323" t="-194" r="-200645" b="-9864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323" t="-194" r="-100645" b="-9864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323" t="-194" r="-645" b="-986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1182476"/>
                      </a:ext>
                    </a:extLst>
                  </a:tr>
                  <a:tr h="30832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323" t="-101976" r="-400645" b="-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323" t="-101976" r="-150645" b="-3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1739436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3828658-E710-750E-0A72-546FFCF9BAC1}"/>
                  </a:ext>
                </a:extLst>
              </p:cNvPr>
              <p:cNvSpPr/>
              <p:nvPr/>
            </p:nvSpPr>
            <p:spPr>
              <a:xfrm>
                <a:off x="303371" y="3128595"/>
                <a:ext cx="1754030" cy="2635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3828658-E710-750E-0A72-546FFCF9BA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71" y="3128595"/>
                <a:ext cx="1754030" cy="263518"/>
              </a:xfrm>
              <a:prstGeom prst="rect">
                <a:avLst/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1576169-51CC-7B92-25BA-5D85A50D4F77}"/>
                  </a:ext>
                </a:extLst>
              </p:cNvPr>
              <p:cNvSpPr/>
              <p:nvPr/>
            </p:nvSpPr>
            <p:spPr>
              <a:xfrm>
                <a:off x="2257543" y="3128403"/>
                <a:ext cx="1640690" cy="2635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1576169-51CC-7B92-25BA-5D85A50D4F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543" y="3128403"/>
                <a:ext cx="1640690" cy="263518"/>
              </a:xfrm>
              <a:prstGeom prst="rect">
                <a:avLst/>
              </a:prstGeom>
              <a:blipFill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75F3EF3-717E-AFFC-ED71-DECB21373DDC}"/>
                  </a:ext>
                </a:extLst>
              </p:cNvPr>
              <p:cNvSpPr/>
              <p:nvPr/>
            </p:nvSpPr>
            <p:spPr>
              <a:xfrm>
                <a:off x="4098376" y="3128403"/>
                <a:ext cx="1754030" cy="2736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75F3EF3-717E-AFFC-ED71-DECB21373D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376" y="3128403"/>
                <a:ext cx="1754030" cy="273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F8232F6-7DBF-B7E9-91D7-652C8B9B3EEE}"/>
                  </a:ext>
                </a:extLst>
              </p:cNvPr>
              <p:cNvSpPr/>
              <p:nvPr/>
            </p:nvSpPr>
            <p:spPr>
              <a:xfrm>
                <a:off x="5978845" y="3128402"/>
                <a:ext cx="1754029" cy="2736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F8232F6-7DBF-B7E9-91D7-652C8B9B3E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845" y="3128402"/>
                <a:ext cx="1754029" cy="273660"/>
              </a:xfrm>
              <a:prstGeom prst="rect">
                <a:avLst/>
              </a:prstGeom>
              <a:blipFill>
                <a:blip r:embed="rId6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90C0EBA1-B128-3C7C-D1E9-BCEDF247F5E4}"/>
                  </a:ext>
                </a:extLst>
              </p:cNvPr>
              <p:cNvSpPr/>
              <p:nvPr/>
            </p:nvSpPr>
            <p:spPr>
              <a:xfrm>
                <a:off x="303372" y="4827870"/>
                <a:ext cx="1573554" cy="2635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90C0EBA1-B128-3C7C-D1E9-BCEDF247F5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72" y="4827870"/>
                <a:ext cx="1573554" cy="263518"/>
              </a:xfrm>
              <a:prstGeom prst="rect">
                <a:avLst/>
              </a:prstGeom>
              <a:blipFill>
                <a:blip r:embed="rId7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6035D82-76C5-26C3-668C-24A2AB51D720}"/>
                  </a:ext>
                </a:extLst>
              </p:cNvPr>
              <p:cNvSpPr/>
              <p:nvPr/>
            </p:nvSpPr>
            <p:spPr>
              <a:xfrm>
                <a:off x="303372" y="5156951"/>
                <a:ext cx="1573554" cy="2635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6035D82-76C5-26C3-668C-24A2AB51D7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72" y="5156951"/>
                <a:ext cx="1573554" cy="263518"/>
              </a:xfrm>
              <a:prstGeom prst="rect">
                <a:avLst/>
              </a:prstGeom>
              <a:blipFill>
                <a:blip r:embed="rId8"/>
                <a:stretch>
                  <a:fillRect l="-769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0798748F-2572-5D9E-815D-7BE2A442174F}"/>
              </a:ext>
            </a:extLst>
          </p:cNvPr>
          <p:cNvGrpSpPr/>
          <p:nvPr/>
        </p:nvGrpSpPr>
        <p:grpSpPr>
          <a:xfrm>
            <a:off x="6061775" y="994530"/>
            <a:ext cx="1588168" cy="1282858"/>
            <a:chOff x="7634020" y="894530"/>
            <a:chExt cx="1588168" cy="128285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7C962EF-EF75-1B35-8BEF-0FC2DE26E502}"/>
                </a:ext>
              </a:extLst>
            </p:cNvPr>
            <p:cNvGrpSpPr/>
            <p:nvPr/>
          </p:nvGrpSpPr>
          <p:grpSpPr>
            <a:xfrm>
              <a:off x="7634020" y="894530"/>
              <a:ext cx="1588168" cy="1282858"/>
              <a:chOff x="11430000" y="2935704"/>
              <a:chExt cx="1588168" cy="1282858"/>
            </a:xfrm>
          </p:grpSpPr>
          <p:sp>
            <p:nvSpPr>
              <p:cNvPr id="6" name="Isosceles Triangle 5">
                <a:extLst>
                  <a:ext uri="{FF2B5EF4-FFF2-40B4-BE49-F238E27FC236}">
                    <a16:creationId xmlns:a16="http://schemas.microsoft.com/office/drawing/2014/main" id="{28B0720B-2CA7-1C6A-DC0E-761563EE330A}"/>
                  </a:ext>
                </a:extLst>
              </p:cNvPr>
              <p:cNvSpPr/>
              <p:nvPr/>
            </p:nvSpPr>
            <p:spPr>
              <a:xfrm>
                <a:off x="11430000" y="2935704"/>
                <a:ext cx="1588168" cy="902369"/>
              </a:xfrm>
              <a:prstGeom prst="triangle">
                <a:avLst>
                  <a:gd name="adj" fmla="val 73485"/>
                </a:avLst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D23E4962-A071-3920-3E04-09AF1313586F}"/>
                      </a:ext>
                    </a:extLst>
                  </p:cNvPr>
                  <p:cNvSpPr txBox="1"/>
                  <p:nvPr/>
                </p:nvSpPr>
                <p:spPr>
                  <a:xfrm>
                    <a:off x="12127832" y="3838073"/>
                    <a:ext cx="457200" cy="3804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000" b="0" i="0" smtClean="0">
                              <a:latin typeface="Cambria Math" panose="02040503050406030204" pitchFamily="18" charset="0"/>
                            </a:rPr>
                            <m:t>cm</m:t>
                          </m:r>
                        </m:oMath>
                      </m:oMathPara>
                    </a14:m>
                    <a:endParaRPr lang="en-GB" sz="1000" dirty="0"/>
                  </a:p>
                </p:txBody>
              </p:sp>
            </mc:Choice>
            <mc:Fallback xmlns="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D23E4962-A071-3920-3E04-09AF1313586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127832" y="3838073"/>
                    <a:ext cx="457200" cy="380489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97924667-DBC3-69A8-0B73-D3E8FB31F4DE}"/>
                  </a:ext>
                </a:extLst>
              </p:cNvPr>
              <p:cNvCxnSpPr>
                <a:stCxn id="6" idx="0"/>
                <a:endCxn id="6" idx="3"/>
              </p:cNvCxnSpPr>
              <p:nvPr/>
            </p:nvCxnSpPr>
            <p:spPr>
              <a:xfrm>
                <a:off x="12597065" y="2935704"/>
                <a:ext cx="0" cy="902369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ADAC97D7-60DD-84DA-BA64-DAA4D16DFED2}"/>
                      </a:ext>
                    </a:extLst>
                  </p:cNvPr>
                  <p:cNvSpPr txBox="1"/>
                  <p:nvPr/>
                </p:nvSpPr>
                <p:spPr>
                  <a:xfrm>
                    <a:off x="12175960" y="3296653"/>
                    <a:ext cx="483659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1000" b="0" i="0" smtClean="0">
                              <a:latin typeface="Cambria Math" panose="02040503050406030204" pitchFamily="18" charset="0"/>
                            </a:rPr>
                            <m:t>cm</m:t>
                          </m:r>
                        </m:oMath>
                      </m:oMathPara>
                    </a14:m>
                    <a:endParaRPr lang="en-GB" sz="1000" dirty="0"/>
                  </a:p>
                </p:txBody>
              </p:sp>
            </mc:Choice>
            <mc:Fallback xmlns="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ADAC97D7-60DD-84DA-BA64-DAA4D16DFED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175960" y="3296653"/>
                    <a:ext cx="483659" cy="246221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F61EE11-0E3E-8AE4-ACB4-642C9A7019EF}"/>
                </a:ext>
              </a:extLst>
            </p:cNvPr>
            <p:cNvCxnSpPr/>
            <p:nvPr/>
          </p:nvCxnSpPr>
          <p:spPr>
            <a:xfrm>
              <a:off x="8801085" y="1987143"/>
              <a:ext cx="42110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7B09F8E-716E-0136-5FB6-1E3E8CA04482}"/>
                </a:ext>
              </a:extLst>
            </p:cNvPr>
            <p:cNvCxnSpPr/>
            <p:nvPr/>
          </p:nvCxnSpPr>
          <p:spPr>
            <a:xfrm flipH="1">
              <a:off x="7634020" y="1987143"/>
              <a:ext cx="69783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801850DC-BEED-72DC-CCE3-2F598E8F4A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84569" y="3635220"/>
            <a:ext cx="2968431" cy="291233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F89B26E-4C69-0443-B89D-8DCB828570D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25796" y="3616249"/>
            <a:ext cx="2898334" cy="291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3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C675121-4285-9739-753B-1820891EF49E}"/>
                  </a:ext>
                </a:extLst>
              </p:cNvPr>
              <p:cNvSpPr txBox="1"/>
              <p:nvPr/>
            </p:nvSpPr>
            <p:spPr>
              <a:xfrm>
                <a:off x="4116987" y="1161263"/>
                <a:ext cx="3593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C675121-4285-9739-753B-1820891EF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987" y="1161263"/>
                <a:ext cx="359393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0" y="4063"/>
            <a:ext cx="98299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TASK</a:t>
            </a:r>
            <a:endParaRPr lang="en-US" sz="15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E88361-2A09-3667-3C0D-7C6A9C1E9A6D}"/>
              </a:ext>
            </a:extLst>
          </p:cNvPr>
          <p:cNvSpPr/>
          <p:nvPr/>
        </p:nvSpPr>
        <p:spPr>
          <a:xfrm>
            <a:off x="982997" y="-1"/>
            <a:ext cx="892300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Answer chain.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F2B21-CE3B-2373-8AC0-29F583AA52FA}"/>
              </a:ext>
            </a:extLst>
          </p:cNvPr>
          <p:cNvSpPr txBox="1"/>
          <p:nvPr/>
        </p:nvSpPr>
        <p:spPr>
          <a:xfrm>
            <a:off x="7258931" y="26636"/>
            <a:ext cx="2338348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F0857D93-9605-3556-F7BB-77A67BA30B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6298759"/>
                  </p:ext>
                </p:extLst>
              </p:nvPr>
            </p:nvGraphicFramePr>
            <p:xfrm>
              <a:off x="252507" y="429627"/>
              <a:ext cx="9442356" cy="622041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60589">
                      <a:extLst>
                        <a:ext uri="{9D8B030D-6E8A-4147-A177-3AD203B41FA5}">
                          <a16:colId xmlns:a16="http://schemas.microsoft.com/office/drawing/2014/main" val="982641904"/>
                        </a:ext>
                      </a:extLst>
                    </a:gridCol>
                    <a:gridCol w="2360589">
                      <a:extLst>
                        <a:ext uri="{9D8B030D-6E8A-4147-A177-3AD203B41FA5}">
                          <a16:colId xmlns:a16="http://schemas.microsoft.com/office/drawing/2014/main" val="2241712064"/>
                        </a:ext>
                      </a:extLst>
                    </a:gridCol>
                    <a:gridCol w="2360589">
                      <a:extLst>
                        <a:ext uri="{9D8B030D-6E8A-4147-A177-3AD203B41FA5}">
                          <a16:colId xmlns:a16="http://schemas.microsoft.com/office/drawing/2014/main" val="2066718792"/>
                        </a:ext>
                      </a:extLst>
                    </a:gridCol>
                    <a:gridCol w="2360589">
                      <a:extLst>
                        <a:ext uri="{9D8B030D-6E8A-4147-A177-3AD203B41FA5}">
                          <a16:colId xmlns:a16="http://schemas.microsoft.com/office/drawing/2014/main" val="1378012427"/>
                        </a:ext>
                      </a:extLst>
                    </a:gridCol>
                  </a:tblGrid>
                  <a:tr h="2097497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Solve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+2=5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A regular polygon has interior angles of size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°.</m:t>
                              </m:r>
                            </m:oMath>
                          </a14:m>
                          <a:br>
                            <a:rPr lang="en-GB" sz="1200" b="0" dirty="0"/>
                          </a:br>
                          <a:r>
                            <a:rPr lang="en-GB" sz="1200" b="0" dirty="0"/>
                            <a:t>How</a:t>
                          </a:r>
                          <a:r>
                            <a:rPr lang="en-GB" sz="1200" b="0" baseline="0" dirty="0"/>
                            <a:t> many sides does this polygon have</a:t>
                          </a:r>
                          <a:r>
                            <a:rPr lang="en-GB" sz="1200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Plot the graph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br>
                            <a:rPr lang="en-GB" sz="1200" dirty="0"/>
                          </a:br>
                          <a:br>
                            <a:rPr lang="en-GB" sz="1200" dirty="0"/>
                          </a:br>
                          <a:endParaRPr lang="en-GB" sz="1200" dirty="0"/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1182476"/>
                      </a:ext>
                    </a:extLst>
                  </a:tr>
                  <a:tr h="2061457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Decrease £3500 by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1200" dirty="0"/>
                            <a:t>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What position is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GB" sz="1200" dirty="0"/>
                            <a:t> in the sequence: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8, 17, 26, 35, …</m:t>
                                </m:r>
                              </m:oMath>
                            </m:oMathPara>
                          </a14:m>
                          <a:br>
                            <a:rPr lang="en-GB" sz="1200" dirty="0"/>
                          </a:b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Amar and Finlay share £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oMath>
                          </a14:m>
                          <a:r>
                            <a:rPr lang="en-GB" sz="1200" dirty="0"/>
                            <a:t> in the ratio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 :5</m:t>
                              </m:r>
                            </m:oMath>
                          </a14:m>
                          <a:r>
                            <a:rPr lang="en-GB" sz="1200" dirty="0"/>
                            <a:t>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How much dies</a:t>
                          </a:r>
                          <a:r>
                            <a:rPr lang="en-GB" sz="1200" baseline="0" dirty="0"/>
                            <a:t> Finlay receive?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173943663"/>
                      </a:ext>
                    </a:extLst>
                  </a:tr>
                  <a:tr h="2061457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A circle has radius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GB" sz="1200" dirty="0"/>
                            <a:t> mm.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Find its area</a:t>
                          </a:r>
                          <a:r>
                            <a:rPr lang="en-GB" sz="1200" baseline="0" dirty="0"/>
                            <a:t> in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2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200" b="0" i="0" baseline="0" smtClean="0"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200" b="0" i="1" baseline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200" dirty="0"/>
                        </a:p>
                        <a:p>
                          <a:endParaRPr lang="en-GB" sz="1200" dirty="0"/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GB" sz="1200" b="0" i="0" smtClean="0">
                                  <a:latin typeface="Cambria Math" panose="02040503050406030204" pitchFamily="18" charset="0"/>
                                </a:rPr>
                                <m:t>is</m:t>
                              </m:r>
                              <m:r>
                                <a:rPr lang="en-GB" sz="12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200" dirty="0"/>
                            <a:t>your answer correct to 3 sig fig.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The area of this parallelogram is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1000</m:t>
                                  </m:r>
                                </m:den>
                              </m:f>
                              <m:r>
                                <a:rPr lang="en-GB" sz="12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200" b="0" i="0" smtClean="0"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200" dirty="0"/>
                            <a:t>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Find the</a:t>
                          </a:r>
                          <a:r>
                            <a:rPr lang="en-GB" sz="1200" baseline="0" dirty="0"/>
                            <a:t>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endParaRPr lang="en-GB" sz="1200" b="0" baseline="0" dirty="0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GB" sz="1200" dirty="0"/>
                            <a:t>The mean of </a:t>
                          </a:r>
                          <a:br>
                            <a:rPr lang="en-GB" sz="1200" dirty="0"/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GB" sz="1200" b="0" dirty="0"/>
                        </a:p>
                        <a:p>
                          <a:r>
                            <a:rPr lang="en-GB" sz="1200" dirty="0"/>
                            <a:t>is</a:t>
                          </a:r>
                        </a:p>
                        <a:p>
                          <a:r>
                            <a:rPr lang="en-GB" sz="1200" dirty="0"/>
                            <a:t>30797.</a:t>
                          </a:r>
                          <a:br>
                            <a:rPr lang="en-GB" sz="1200" dirty="0"/>
                          </a:br>
                          <a:br>
                            <a:rPr lang="en-GB" sz="1200" dirty="0"/>
                          </a:br>
                          <a:r>
                            <a:rPr lang="en-GB" sz="1200" dirty="0"/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3507567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F0857D93-9605-3556-F7BB-77A67BA30B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6298759"/>
                  </p:ext>
                </p:extLst>
              </p:nvPr>
            </p:nvGraphicFramePr>
            <p:xfrm>
              <a:off x="252507" y="429627"/>
              <a:ext cx="9442356" cy="622041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60589">
                      <a:extLst>
                        <a:ext uri="{9D8B030D-6E8A-4147-A177-3AD203B41FA5}">
                          <a16:colId xmlns:a16="http://schemas.microsoft.com/office/drawing/2014/main" val="982641904"/>
                        </a:ext>
                      </a:extLst>
                    </a:gridCol>
                    <a:gridCol w="2360589">
                      <a:extLst>
                        <a:ext uri="{9D8B030D-6E8A-4147-A177-3AD203B41FA5}">
                          <a16:colId xmlns:a16="http://schemas.microsoft.com/office/drawing/2014/main" val="2241712064"/>
                        </a:ext>
                      </a:extLst>
                    </a:gridCol>
                    <a:gridCol w="2360589">
                      <a:extLst>
                        <a:ext uri="{9D8B030D-6E8A-4147-A177-3AD203B41FA5}">
                          <a16:colId xmlns:a16="http://schemas.microsoft.com/office/drawing/2014/main" val="2066718792"/>
                        </a:ext>
                      </a:extLst>
                    </a:gridCol>
                    <a:gridCol w="2360589">
                      <a:extLst>
                        <a:ext uri="{9D8B030D-6E8A-4147-A177-3AD203B41FA5}">
                          <a16:colId xmlns:a16="http://schemas.microsoft.com/office/drawing/2014/main" val="1378012427"/>
                        </a:ext>
                      </a:extLst>
                    </a:gridCol>
                  </a:tblGrid>
                  <a:tr h="20974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8" t="-291" r="-300000" b="-1973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517" t="-291" r="-200775" b="-1973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291" r="-100258" b="-1973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775" t="-291" r="-517" b="-1973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1182476"/>
                      </a:ext>
                    </a:extLst>
                  </a:tr>
                  <a:tr h="206145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8" t="-101770" r="-300000" b="-100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517" t="-101770" r="-200775" b="-100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101770" r="-100258" b="-100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173943663"/>
                      </a:ext>
                    </a:extLst>
                  </a:tr>
                  <a:tr h="206145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8" t="-202367" r="-300000" b="-5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l="-100517" t="-202367" r="-200775" b="-5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300775" t="-202367" r="-517" b="-5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07567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3828658-E710-750E-0A72-546FFCF9BAC1}"/>
                  </a:ext>
                </a:extLst>
              </p:cNvPr>
              <p:cNvSpPr/>
              <p:nvPr/>
            </p:nvSpPr>
            <p:spPr>
              <a:xfrm>
                <a:off x="394447" y="2214282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3828658-E710-750E-0A72-546FFCF9BA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47" y="2214282"/>
                <a:ext cx="1963271" cy="263710"/>
              </a:xfrm>
              <a:prstGeom prst="rect">
                <a:avLst/>
              </a:prstGeom>
              <a:blipFill>
                <a:blip r:embed="rId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770C3533-478B-1C71-7173-80CC9025C18C}"/>
              </a:ext>
            </a:extLst>
          </p:cNvPr>
          <p:cNvGrpSpPr/>
          <p:nvPr/>
        </p:nvGrpSpPr>
        <p:grpSpPr>
          <a:xfrm>
            <a:off x="2881131" y="546348"/>
            <a:ext cx="1669200" cy="1665854"/>
            <a:chOff x="3281082" y="810058"/>
            <a:chExt cx="2232212" cy="2227736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D2579E3-0146-F07C-14D8-E401B1EA913B}"/>
                </a:ext>
              </a:extLst>
            </p:cNvPr>
            <p:cNvCxnSpPr/>
            <p:nvPr/>
          </p:nvCxnSpPr>
          <p:spPr>
            <a:xfrm flipV="1">
              <a:off x="3281082" y="1004047"/>
              <a:ext cx="2232212" cy="69028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203E64E-8EFE-12E9-50DC-2DC19E10BFA0}"/>
                </a:ext>
              </a:extLst>
            </p:cNvPr>
            <p:cNvCxnSpPr/>
            <p:nvPr/>
          </p:nvCxnSpPr>
          <p:spPr>
            <a:xfrm flipV="1">
              <a:off x="3281082" y="1869141"/>
              <a:ext cx="2232212" cy="69028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8746F58-3E1E-EF77-0EB5-8B55815158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96235" y="1349188"/>
              <a:ext cx="900953" cy="2734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0557C62-D9C5-AA0C-7196-FE88D595B2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47247" y="2131882"/>
              <a:ext cx="900953" cy="2734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B51A704-1EDE-492A-46AC-FC85420A00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6191" y="810058"/>
              <a:ext cx="608938" cy="222773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4594B13-B6A2-FEE5-3D23-A9A12ACF28A8}"/>
                </a:ext>
              </a:extLst>
            </p:cNvPr>
            <p:cNvCxnSpPr>
              <a:cxnSpLocks/>
            </p:cNvCxnSpPr>
            <p:nvPr/>
          </p:nvCxnSpPr>
          <p:spPr>
            <a:xfrm>
              <a:off x="4108899" y="1430241"/>
              <a:ext cx="1049675" cy="5547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Partial Circle 30">
              <a:extLst>
                <a:ext uri="{FF2B5EF4-FFF2-40B4-BE49-F238E27FC236}">
                  <a16:creationId xmlns:a16="http://schemas.microsoft.com/office/drawing/2014/main" id="{B861B009-323A-46AD-16EE-24E4273E8B09}"/>
                </a:ext>
              </a:extLst>
            </p:cNvPr>
            <p:cNvSpPr/>
            <p:nvPr/>
          </p:nvSpPr>
          <p:spPr>
            <a:xfrm>
              <a:off x="3381515" y="1899205"/>
              <a:ext cx="962395" cy="962394"/>
            </a:xfrm>
            <a:prstGeom prst="pie">
              <a:avLst>
                <a:gd name="adj1" fmla="val 6419152"/>
                <a:gd name="adj2" fmla="val 9680352"/>
              </a:avLst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32" name="Partial Circle 31">
              <a:extLst>
                <a:ext uri="{FF2B5EF4-FFF2-40B4-BE49-F238E27FC236}">
                  <a16:creationId xmlns:a16="http://schemas.microsoft.com/office/drawing/2014/main" id="{6BA0AF40-AE78-960D-E56D-5A7BF8C72FD0}"/>
                </a:ext>
              </a:extLst>
            </p:cNvPr>
            <p:cNvSpPr/>
            <p:nvPr/>
          </p:nvSpPr>
          <p:spPr>
            <a:xfrm>
              <a:off x="4851514" y="1690146"/>
              <a:ext cx="582044" cy="582044"/>
            </a:xfrm>
            <a:prstGeom prst="pie">
              <a:avLst>
                <a:gd name="adj1" fmla="val 12573981"/>
                <a:gd name="adj2" fmla="val 20557122"/>
              </a:avLst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C470C99-2BAB-B96F-31F3-CF533531D89A}"/>
                  </a:ext>
                </a:extLst>
              </p:cNvPr>
              <p:cNvSpPr txBox="1"/>
              <p:nvPr/>
            </p:nvSpPr>
            <p:spPr>
              <a:xfrm>
                <a:off x="2927040" y="1758826"/>
                <a:ext cx="44595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C470C99-2BAB-B96F-31F3-CF533531D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040" y="1758826"/>
                <a:ext cx="445956" cy="2308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Partial Circle 47">
            <a:extLst>
              <a:ext uri="{FF2B5EF4-FFF2-40B4-BE49-F238E27FC236}">
                <a16:creationId xmlns:a16="http://schemas.microsoft.com/office/drawing/2014/main" id="{8B51D39D-4F38-67F6-8DCB-585B2EBF5186}"/>
              </a:ext>
            </a:extLst>
          </p:cNvPr>
          <p:cNvSpPr/>
          <p:nvPr/>
        </p:nvSpPr>
        <p:spPr>
          <a:xfrm>
            <a:off x="3176585" y="691634"/>
            <a:ext cx="648530" cy="646674"/>
          </a:xfrm>
          <a:prstGeom prst="pie">
            <a:avLst>
              <a:gd name="adj1" fmla="val 1654755"/>
              <a:gd name="adj2" fmla="val 6305869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3446881-C52F-27BE-63B1-678573465C89}"/>
                  </a:ext>
                </a:extLst>
              </p:cNvPr>
              <p:cNvSpPr txBox="1"/>
              <p:nvPr/>
            </p:nvSpPr>
            <p:spPr>
              <a:xfrm>
                <a:off x="3328464" y="1095061"/>
                <a:ext cx="49774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5°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3446881-C52F-27BE-63B1-678573465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464" y="1095061"/>
                <a:ext cx="497744" cy="2462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1576169-51CC-7B92-25BA-5D85A50D4F77}"/>
                  </a:ext>
                </a:extLst>
              </p:cNvPr>
              <p:cNvSpPr/>
              <p:nvPr/>
            </p:nvSpPr>
            <p:spPr>
              <a:xfrm>
                <a:off x="2817252" y="2212202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1576169-51CC-7B92-25BA-5D85A50D4F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252" y="2212202"/>
                <a:ext cx="1963271" cy="263710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75F3EF3-717E-AFFC-ED71-DECB21373DDC}"/>
                  </a:ext>
                </a:extLst>
              </p:cNvPr>
              <p:cNvSpPr/>
              <p:nvPr/>
            </p:nvSpPr>
            <p:spPr>
              <a:xfrm>
                <a:off x="5177477" y="2212202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75F3EF3-717E-AFFC-ED71-DECB21373D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477" y="2212202"/>
                <a:ext cx="1963271" cy="263710"/>
              </a:xfrm>
              <a:prstGeom prst="rect">
                <a:avLst/>
              </a:prstGeom>
              <a:blipFill>
                <a:blip r:embed="rId8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3" name="Table 53">
                <a:extLst>
                  <a:ext uri="{FF2B5EF4-FFF2-40B4-BE49-F238E27FC236}">
                    <a16:creationId xmlns:a16="http://schemas.microsoft.com/office/drawing/2014/main" id="{885956CE-30D6-B408-E6D8-17606EF7D4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7055648"/>
                  </p:ext>
                </p:extLst>
              </p:nvPr>
            </p:nvGraphicFramePr>
            <p:xfrm>
              <a:off x="7464277" y="793100"/>
              <a:ext cx="2133000" cy="5676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5500">
                      <a:extLst>
                        <a:ext uri="{9D8B030D-6E8A-4147-A177-3AD203B41FA5}">
                          <a16:colId xmlns:a16="http://schemas.microsoft.com/office/drawing/2014/main" val="1120797691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1378253170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2028534685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3077888933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2398493249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3207258599"/>
                        </a:ext>
                      </a:extLst>
                    </a:gridCol>
                  </a:tblGrid>
                  <a:tr h="28384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522742"/>
                      </a:ext>
                    </a:extLst>
                  </a:tr>
                  <a:tr h="28384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87523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3" name="Table 53">
                <a:extLst>
                  <a:ext uri="{FF2B5EF4-FFF2-40B4-BE49-F238E27FC236}">
                    <a16:creationId xmlns:a16="http://schemas.microsoft.com/office/drawing/2014/main" id="{885956CE-30D6-B408-E6D8-17606EF7D4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7055648"/>
                  </p:ext>
                </p:extLst>
              </p:nvPr>
            </p:nvGraphicFramePr>
            <p:xfrm>
              <a:off x="7464277" y="793100"/>
              <a:ext cx="2133000" cy="5676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5500">
                      <a:extLst>
                        <a:ext uri="{9D8B030D-6E8A-4147-A177-3AD203B41FA5}">
                          <a16:colId xmlns:a16="http://schemas.microsoft.com/office/drawing/2014/main" val="1120797691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1378253170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2028534685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3077888933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2398493249"/>
                        </a:ext>
                      </a:extLst>
                    </a:gridCol>
                    <a:gridCol w="355500">
                      <a:extLst>
                        <a:ext uri="{9D8B030D-6E8A-4147-A177-3AD203B41FA5}">
                          <a16:colId xmlns:a16="http://schemas.microsoft.com/office/drawing/2014/main" val="3207258599"/>
                        </a:ext>
                      </a:extLst>
                    </a:gridCol>
                  </a:tblGrid>
                  <a:tr h="28384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695" t="-2128" r="-498305" b="-1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3448" t="-2128" r="-406897" b="-1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00000" t="-2128" r="-300000" b="-1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305172" t="-2128" r="-205172" b="-1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398305" t="-2128" r="-101695" b="-1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06897" t="-2128" r="-3448" b="-1042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522742"/>
                      </a:ext>
                    </a:extLst>
                  </a:tr>
                  <a:tr h="28384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695" t="-102128" r="-498305" b="-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875236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5" name="Picture 54">
            <a:extLst>
              <a:ext uri="{FF2B5EF4-FFF2-40B4-BE49-F238E27FC236}">
                <a16:creationId xmlns:a16="http://schemas.microsoft.com/office/drawing/2014/main" id="{D9C901D4-17B1-C4DB-82F1-AEBBF85EB4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31746" y="1403338"/>
            <a:ext cx="1353635" cy="3148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F8232F6-7DBF-B7E9-91D7-652C8B9B3EEE}"/>
                  </a:ext>
                </a:extLst>
              </p:cNvPr>
              <p:cNvSpPr/>
              <p:nvPr/>
            </p:nvSpPr>
            <p:spPr>
              <a:xfrm>
                <a:off x="394446" y="4258694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F8232F6-7DBF-B7E9-91D7-652C8B9B3E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46" y="4258694"/>
                <a:ext cx="1963271" cy="263710"/>
              </a:xfrm>
              <a:prstGeom prst="rect">
                <a:avLst/>
              </a:prstGeom>
              <a:blipFill>
                <a:blip r:embed="rId1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90C0EBA1-B128-3C7C-D1E9-BCEDF247F5E4}"/>
                  </a:ext>
                </a:extLst>
              </p:cNvPr>
              <p:cNvSpPr/>
              <p:nvPr/>
            </p:nvSpPr>
            <p:spPr>
              <a:xfrm>
                <a:off x="2786935" y="4258487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90C0EBA1-B128-3C7C-D1E9-BCEDF247F5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935" y="4258487"/>
                <a:ext cx="1963271" cy="263710"/>
              </a:xfrm>
              <a:prstGeom prst="rect">
                <a:avLst/>
              </a:prstGeom>
              <a:blipFill>
                <a:blip r:embed="rId1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6035D82-76C5-26C3-668C-24A2AB51D720}"/>
                  </a:ext>
                </a:extLst>
              </p:cNvPr>
              <p:cNvSpPr/>
              <p:nvPr/>
            </p:nvSpPr>
            <p:spPr>
              <a:xfrm>
                <a:off x="5155796" y="4272524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6035D82-76C5-26C3-668C-24A2AB51D7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796" y="4272524"/>
                <a:ext cx="1963271" cy="263710"/>
              </a:xfrm>
              <a:prstGeom prst="rect">
                <a:avLst/>
              </a:prstGeom>
              <a:blipFill>
                <a:blip r:embed="rId13"/>
                <a:stretch>
                  <a:fillRect l="-617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55EE04FB-1D15-1DBD-2D47-8D63D8459301}"/>
                  </a:ext>
                </a:extLst>
              </p:cNvPr>
              <p:cNvSpPr/>
              <p:nvPr/>
            </p:nvSpPr>
            <p:spPr>
              <a:xfrm>
                <a:off x="394446" y="6303106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55EE04FB-1D15-1DBD-2D47-8D63D84593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46" y="6303106"/>
                <a:ext cx="1963271" cy="263710"/>
              </a:xfrm>
              <a:prstGeom prst="rect">
                <a:avLst/>
              </a:prstGeom>
              <a:blipFill>
                <a:blip r:embed="rId14"/>
                <a:stretch>
                  <a:fillRect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BBCBAEDF-7569-0687-4339-50E37BD5CD11}"/>
              </a:ext>
            </a:extLst>
          </p:cNvPr>
          <p:cNvGrpSpPr/>
          <p:nvPr/>
        </p:nvGrpSpPr>
        <p:grpSpPr>
          <a:xfrm>
            <a:off x="4550330" y="4672495"/>
            <a:ext cx="2708599" cy="1392775"/>
            <a:chOff x="10831175" y="2214752"/>
            <a:chExt cx="2578995" cy="1304760"/>
          </a:xfrm>
        </p:grpSpPr>
        <p:sp>
          <p:nvSpPr>
            <p:cNvPr id="61" name="Parallelogram 60">
              <a:extLst>
                <a:ext uri="{FF2B5EF4-FFF2-40B4-BE49-F238E27FC236}">
                  <a16:creationId xmlns:a16="http://schemas.microsoft.com/office/drawing/2014/main" id="{ABAA08E0-A32C-6839-8F67-77462486A479}"/>
                </a:ext>
              </a:extLst>
            </p:cNvPr>
            <p:cNvSpPr/>
            <p:nvPr/>
          </p:nvSpPr>
          <p:spPr>
            <a:xfrm>
              <a:off x="10831175" y="2436042"/>
              <a:ext cx="2070097" cy="1083470"/>
            </a:xfrm>
            <a:prstGeom prst="parallelogram">
              <a:avLst>
                <a:gd name="adj" fmla="val 108452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9ACD63F-446C-EFD6-900D-E40FA9BD12E5}"/>
                </a:ext>
              </a:extLst>
            </p:cNvPr>
            <p:cNvCxnSpPr>
              <a:cxnSpLocks/>
            </p:cNvCxnSpPr>
            <p:nvPr/>
          </p:nvCxnSpPr>
          <p:spPr>
            <a:xfrm>
              <a:off x="12901272" y="2436042"/>
              <a:ext cx="0" cy="108347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570E160-8B14-7A50-2842-A4BBB21BAADC}"/>
                </a:ext>
              </a:extLst>
            </p:cNvPr>
            <p:cNvSpPr txBox="1"/>
            <p:nvPr/>
          </p:nvSpPr>
          <p:spPr>
            <a:xfrm>
              <a:off x="12116326" y="2214752"/>
              <a:ext cx="493301" cy="234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13 cm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CDED2623-F90E-8FC5-5F35-CF7619F3C18B}"/>
                    </a:ext>
                  </a:extLst>
                </p:cNvPr>
                <p:cNvSpPr txBox="1"/>
                <p:nvPr/>
              </p:nvSpPr>
              <p:spPr>
                <a:xfrm>
                  <a:off x="12889899" y="2954104"/>
                  <a:ext cx="52027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a14:m>
                  <a:r>
                    <a:rPr lang="en-GB" sz="1000" dirty="0"/>
                    <a:t> cm</a:t>
                  </a:r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CDED2623-F90E-8FC5-5F35-CF7619F3C1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89899" y="2954104"/>
                  <a:ext cx="520271" cy="246221"/>
                </a:xfrm>
                <a:prstGeom prst="rect">
                  <a:avLst/>
                </a:prstGeom>
                <a:blipFill>
                  <a:blip r:embed="rId15"/>
                  <a:stretch>
                    <a:fillRect b="-465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3D38E60-B598-2286-4373-2EBE04FF9ED2}"/>
                  </a:ext>
                </a:extLst>
              </p:cNvPr>
              <p:cNvSpPr/>
              <p:nvPr/>
            </p:nvSpPr>
            <p:spPr>
              <a:xfrm>
                <a:off x="2786934" y="6298131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3D38E60-B598-2286-4373-2EBE04FF9E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934" y="6298131"/>
                <a:ext cx="1963271" cy="263710"/>
              </a:xfrm>
              <a:prstGeom prst="rect">
                <a:avLst/>
              </a:prstGeom>
              <a:blipFill>
                <a:blip r:embed="rId1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CADC3A2F-A707-4B5D-7B3D-F1CBE72D5070}"/>
              </a:ext>
            </a:extLst>
          </p:cNvPr>
          <p:cNvSpPr txBox="1"/>
          <p:nvPr/>
        </p:nvSpPr>
        <p:spPr>
          <a:xfrm>
            <a:off x="4896750" y="5141913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25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F2420B0-66B5-9EE0-8C8B-931488C9E93F}"/>
                  </a:ext>
                </a:extLst>
              </p:cNvPr>
              <p:cNvSpPr/>
              <p:nvPr/>
            </p:nvSpPr>
            <p:spPr>
              <a:xfrm>
                <a:off x="7446469" y="6303106"/>
                <a:ext cx="1963271" cy="2637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F2420B0-66B5-9EE0-8C8B-931488C9E9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469" y="6303106"/>
                <a:ext cx="1963271" cy="263710"/>
              </a:xfrm>
              <a:prstGeom prst="rect">
                <a:avLst/>
              </a:prstGeom>
              <a:blipFill>
                <a:blip r:embed="rId1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852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4114</TotalTime>
  <Words>312</Words>
  <Application>Microsoft Office PowerPoint</Application>
  <PresentationFormat>A4 Paper (210x297 mm)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 Chain 1</dc:title>
  <dc:creator>KSH</dc:creator>
  <cp:lastModifiedBy>Karen Hancock</cp:lastModifiedBy>
  <cp:revision>6</cp:revision>
  <cp:lastPrinted>2022-05-09T14:47:56Z</cp:lastPrinted>
  <dcterms:created xsi:type="dcterms:W3CDTF">2022-04-26T20:34:40Z</dcterms:created>
  <dcterms:modified xsi:type="dcterms:W3CDTF">2024-06-02T15:53:33Z</dcterms:modified>
</cp:coreProperties>
</file>